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3950" autoAdjust="0"/>
  </p:normalViewPr>
  <p:slideViewPr>
    <p:cSldViewPr>
      <p:cViewPr varScale="1">
        <p:scale>
          <a:sx n="105" d="100"/>
          <a:sy n="105" d="100"/>
        </p:scale>
        <p:origin x="-17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2301146-1365-4CAA-8202-5DDF986C9113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7A1D17-CAEE-41D7-B106-36B2FF856F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416824" cy="2312107"/>
          </a:xfrm>
        </p:spPr>
        <p:txBody>
          <a:bodyPr numCol="1" anchor="t">
            <a:noAutofit/>
          </a:bodyPr>
          <a:lstStyle/>
          <a:p>
            <a:pPr marL="18288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Значение пищевых веществ в обеспечении жизнедеятельности человека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857515"/>
            <a:ext cx="5328592" cy="39049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9428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344816" cy="4464496"/>
          </a:xfrm>
        </p:spPr>
        <p:txBody>
          <a:bodyPr/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Суточная потребность в жирах для взрослого здорового Человека составляет примерно 100 грамм</a:t>
            </a:r>
            <a:r>
              <a:rPr lang="ru-RU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Ф</a:t>
            </a:r>
            <a:r>
              <a:rPr lang="ru-RU" dirty="0" smtClean="0"/>
              <a:t>изиологическая </a:t>
            </a:r>
            <a:r>
              <a:rPr lang="ru-RU" dirty="0"/>
              <a:t>потребность в жирах для мужчин колеблется от 70 до 154 г/сутки, для женщин - от 60 до 102 г/сутки в зависимости от возраста и физической нагрузки, для детей до года 5,5-6,5 г/кг массы тела</a:t>
            </a:r>
            <a:r>
              <a:rPr lang="ru-RU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dirty="0"/>
              <a:t>Жиры (липиды) состоят из молекулы глицерина, соединённой с тремя жирными кислотами, отсюда  проистекает и ещё одно название этих соединений – триглицериды</a:t>
            </a:r>
            <a:r>
              <a:rPr lang="ru-RU" dirty="0" smtClean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жиров в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питании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человека, </a:t>
            </a:r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жировые продукты </a:t>
            </a: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питания</a:t>
            </a:r>
            <a:endParaRPr lang="ru-RU" sz="4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89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391375" cy="86409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b="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Жирные кислоты делятся на три вида:</a:t>
            </a:r>
            <a:endParaRPr lang="ru-RU" sz="36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457401"/>
            <a:ext cx="8496944" cy="5400599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1) </a:t>
            </a:r>
            <a:r>
              <a:rPr lang="ru-RU" sz="2000" dirty="0">
                <a:solidFill>
                  <a:srgbClr val="7030A0"/>
                </a:solidFill>
              </a:rPr>
              <a:t>Н</a:t>
            </a:r>
            <a:r>
              <a:rPr lang="ru-RU" sz="2000" dirty="0" smtClean="0">
                <a:solidFill>
                  <a:srgbClr val="7030A0"/>
                </a:solidFill>
              </a:rPr>
              <a:t>асыщенные</a:t>
            </a:r>
            <a:r>
              <a:rPr lang="ru-RU" sz="2000" dirty="0" smtClean="0"/>
              <a:t> </a:t>
            </a:r>
            <a:r>
              <a:rPr lang="ru-RU" sz="2000" dirty="0"/>
              <a:t>– до предела насыщены водородом (</a:t>
            </a:r>
            <a:r>
              <a:rPr lang="ru-RU" sz="2000" dirty="0" err="1"/>
              <a:t>пальметиновая</a:t>
            </a:r>
            <a:r>
              <a:rPr lang="ru-RU" sz="2000" dirty="0"/>
              <a:t>, стеариновая, </a:t>
            </a:r>
            <a:r>
              <a:rPr lang="ru-RU" sz="2000" dirty="0" err="1"/>
              <a:t>арахидоновая</a:t>
            </a:r>
            <a:r>
              <a:rPr lang="ru-RU" sz="2000" dirty="0"/>
              <a:t>);</a:t>
            </a:r>
          </a:p>
          <a:p>
            <a:pPr algn="just"/>
            <a:r>
              <a:rPr lang="ru-RU" sz="2000" dirty="0"/>
              <a:t>2) </a:t>
            </a:r>
            <a:r>
              <a:rPr lang="ru-RU" sz="2000" dirty="0">
                <a:solidFill>
                  <a:srgbClr val="7030A0"/>
                </a:solidFill>
              </a:rPr>
              <a:t>М</a:t>
            </a:r>
            <a:r>
              <a:rPr lang="ru-RU" sz="2000" dirty="0" smtClean="0">
                <a:solidFill>
                  <a:srgbClr val="7030A0"/>
                </a:solidFill>
              </a:rPr>
              <a:t>ононенасыщенные </a:t>
            </a:r>
            <a:r>
              <a:rPr lang="ru-RU" sz="2000" dirty="0"/>
              <a:t>(с одной двойной связью) – пальмитолеиновая, олеиновая;</a:t>
            </a:r>
          </a:p>
          <a:p>
            <a:pPr algn="just"/>
            <a:r>
              <a:rPr lang="ru-RU" sz="2000" dirty="0"/>
              <a:t>3) </a:t>
            </a:r>
            <a:r>
              <a:rPr lang="ru-RU" sz="2000" dirty="0">
                <a:solidFill>
                  <a:srgbClr val="7030A0"/>
                </a:solidFill>
              </a:rPr>
              <a:t>П</a:t>
            </a:r>
            <a:r>
              <a:rPr lang="ru-RU" sz="2000" dirty="0" smtClean="0">
                <a:solidFill>
                  <a:srgbClr val="7030A0"/>
                </a:solidFill>
              </a:rPr>
              <a:t>олиненасыщенные</a:t>
            </a:r>
            <a:r>
              <a:rPr lang="ru-RU" sz="2000" dirty="0" smtClean="0"/>
              <a:t> </a:t>
            </a:r>
            <a:r>
              <a:rPr lang="ru-RU" sz="2000" dirty="0"/>
              <a:t>(с несколькими двойными связями). По положению двойной связи относительно последнего атома углерода полиненасыщенные жирные кислоты делят на омега-6, омега-9, омега-3:</a:t>
            </a:r>
          </a:p>
          <a:p>
            <a:pPr algn="just"/>
            <a:r>
              <a:rPr lang="ru-RU" sz="2000" dirty="0"/>
              <a:t>- омега 6-жирные кислоты (</a:t>
            </a:r>
            <a:r>
              <a:rPr lang="ru-RU" sz="2000" dirty="0" err="1"/>
              <a:t>объеденены</a:t>
            </a:r>
            <a:r>
              <a:rPr lang="ru-RU" sz="2000" dirty="0"/>
              <a:t> под названием витамина F) – </a:t>
            </a:r>
            <a:r>
              <a:rPr lang="ru-RU" sz="2000" dirty="0" err="1"/>
              <a:t>линолевая</a:t>
            </a:r>
            <a:r>
              <a:rPr lang="ru-RU" sz="2000" dirty="0"/>
              <a:t>, y –линоленовая,  </a:t>
            </a:r>
            <a:r>
              <a:rPr lang="ru-RU" sz="2000" dirty="0" err="1"/>
              <a:t>арахидоновая</a:t>
            </a:r>
            <a:r>
              <a:rPr lang="ru-RU" sz="2000" dirty="0"/>
              <a:t> (</a:t>
            </a:r>
            <a:r>
              <a:rPr lang="ru-RU" sz="2000" dirty="0" err="1"/>
              <a:t>эйкозотетраеновая</a:t>
            </a:r>
            <a:r>
              <a:rPr lang="ru-RU" sz="2000" dirty="0"/>
              <a:t>). Содержатся в растительных маслах;</a:t>
            </a:r>
          </a:p>
          <a:p>
            <a:pPr algn="just"/>
            <a:r>
              <a:rPr lang="ru-RU" sz="2000" dirty="0"/>
              <a:t>- омега 3-жирные кислоты – </a:t>
            </a:r>
            <a:r>
              <a:rPr lang="ru-RU" sz="2000" i="1" dirty="0"/>
              <a:t>a</a:t>
            </a:r>
            <a:r>
              <a:rPr lang="ru-RU" sz="2000" dirty="0"/>
              <a:t>-линоленовая, </a:t>
            </a:r>
            <a:r>
              <a:rPr lang="ru-RU" sz="2000" dirty="0" err="1"/>
              <a:t>тимнодоновая</a:t>
            </a:r>
            <a:r>
              <a:rPr lang="ru-RU" sz="2000" dirty="0"/>
              <a:t> (</a:t>
            </a:r>
            <a:r>
              <a:rPr lang="ru-RU" sz="2000" dirty="0" err="1"/>
              <a:t>эйкозопентаеновая</a:t>
            </a:r>
            <a:r>
              <a:rPr lang="ru-RU" sz="2000" dirty="0"/>
              <a:t>), </a:t>
            </a:r>
            <a:r>
              <a:rPr lang="ru-RU" sz="2000" dirty="0" err="1"/>
              <a:t>клупанодоновая</a:t>
            </a:r>
            <a:r>
              <a:rPr lang="ru-RU" sz="2000" dirty="0"/>
              <a:t> (</a:t>
            </a:r>
            <a:r>
              <a:rPr lang="ru-RU" sz="2000" dirty="0" err="1"/>
              <a:t>докозопентаеновая</a:t>
            </a:r>
            <a:r>
              <a:rPr lang="ru-RU" sz="2000" dirty="0"/>
              <a:t>), </a:t>
            </a:r>
            <a:r>
              <a:rPr lang="ru-RU" sz="2000" dirty="0" err="1"/>
              <a:t>цервоновая</a:t>
            </a:r>
            <a:r>
              <a:rPr lang="ru-RU" sz="2000" dirty="0"/>
              <a:t> (</a:t>
            </a:r>
            <a:r>
              <a:rPr lang="ru-RU" sz="2000" dirty="0" err="1"/>
              <a:t>докозогексаеновая</a:t>
            </a:r>
            <a:r>
              <a:rPr lang="ru-RU" sz="2000" dirty="0"/>
              <a:t>). Источником является рыбий жир.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932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17856" y="3815703"/>
            <a:ext cx="4937895" cy="3051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7535391" cy="1440160"/>
          </a:xfrm>
        </p:spPr>
        <p:txBody>
          <a:bodyPr/>
          <a:lstStyle/>
          <a:p>
            <a:pPr marL="182880" indent="0">
              <a:buNone/>
            </a:pPr>
            <a:r>
              <a:rPr lang="ru-RU" sz="400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Биологическая функция жиров (липидов</a:t>
            </a:r>
            <a:r>
              <a:rPr lang="ru-RU" sz="4000" dirty="0" smtClean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):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836712"/>
            <a:ext cx="4846293" cy="2726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7632848" cy="4464496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Строительная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Защитная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Участие в метаболизме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Гормональная</a:t>
            </a:r>
          </a:p>
          <a:p>
            <a:pPr marL="457200" indent="-457200">
              <a:buClr>
                <a:srgbClr val="7030A0"/>
              </a:buClr>
              <a:buFont typeface="+mj-lt"/>
              <a:buAutoNum type="arabicPeriod"/>
            </a:pPr>
            <a:r>
              <a:rPr lang="ru-RU" sz="3200" dirty="0" smtClean="0">
                <a:latin typeface="Monotype Corsiva" panose="03010101010201010101" pitchFamily="66" charset="0"/>
              </a:rPr>
              <a:t>Энергетическая</a:t>
            </a:r>
            <a:endParaRPr lang="ru-RU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8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208912" cy="115212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dirty="0"/>
              <a:t>а) липиды входят в состав мембран клеток и клеточных структур. Фосфолипиды образуют структурный компонент мембраны клетки, гликолипиды выполняют рецепторные функции и функции взаимодействия с другими клетками;</a:t>
            </a:r>
          </a:p>
          <a:p>
            <a:pPr algn="just"/>
            <a:r>
              <a:rPr lang="ru-RU" sz="8000" dirty="0"/>
              <a:t>б) основным элементом </a:t>
            </a:r>
            <a:r>
              <a:rPr lang="ru-RU" sz="8000" dirty="0" err="1"/>
              <a:t>сурфактанта</a:t>
            </a:r>
            <a:r>
              <a:rPr lang="ru-RU" sz="8000" dirty="0"/>
              <a:t> лёгких является представитель класса жиров  </a:t>
            </a:r>
            <a:r>
              <a:rPr lang="ru-RU" sz="8000" dirty="0" err="1"/>
              <a:t>фосфатидилхолин</a:t>
            </a:r>
            <a:r>
              <a:rPr lang="ru-RU" sz="8000" dirty="0"/>
              <a:t>;</a:t>
            </a:r>
          </a:p>
          <a:p>
            <a:pPr algn="just"/>
            <a:r>
              <a:rPr lang="ru-RU" sz="8000" dirty="0"/>
              <a:t>в) у детей жиры служат главным строительным материалом для развивающегося мозга.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080120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Строительная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4161" y="371703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7030A0"/>
              </a:buClr>
              <a:buFont typeface="+mj-lt"/>
              <a:buAutoNum type="arabicPeriod" startAt="2"/>
            </a:pPr>
            <a:r>
              <a:rPr lang="ru-RU" sz="4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548029"/>
            <a:ext cx="82089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а) липиды формируют защитные оболочки вокруг жизненно важных органов, фиксируя их и предохраняя от механических повреждений;</a:t>
            </a:r>
          </a:p>
          <a:p>
            <a:pPr algn="just"/>
            <a:r>
              <a:rPr lang="ru-RU" sz="2000" dirty="0"/>
              <a:t>б) жир входит в состав секрета  сальных желёз, предохраняющего кожу от высыхания;</a:t>
            </a:r>
          </a:p>
          <a:p>
            <a:pPr algn="just"/>
            <a:r>
              <a:rPr lang="ru-RU" sz="2000" dirty="0"/>
              <a:t>в) подкожный жировой слой предохраняет организм от переохлаждения и перегревания, так как жир плохо проводит тепло.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90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280920" cy="1872208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5000" dirty="0">
                <a:solidFill>
                  <a:schemeClr val="tx1"/>
                </a:solidFill>
              </a:rPr>
              <a:t>а) совместно с жирами  пищи в организм попадают жирорастворимые витамины </a:t>
            </a:r>
            <a:r>
              <a:rPr lang="ru-RU" sz="5000" dirty="0" smtClean="0">
                <a:solidFill>
                  <a:schemeClr val="tx1"/>
                </a:solidFill>
              </a:rPr>
              <a:t>А,</a:t>
            </a:r>
            <a:r>
              <a:rPr lang="ru-RU" sz="5000" dirty="0">
                <a:solidFill>
                  <a:schemeClr val="tx1"/>
                </a:solidFill>
              </a:rPr>
              <a:t> Е, D, К, фосфолипиды, стеарины;</a:t>
            </a:r>
          </a:p>
          <a:p>
            <a:pPr algn="just"/>
            <a:r>
              <a:rPr lang="ru-RU" sz="5000" dirty="0" smtClean="0">
                <a:solidFill>
                  <a:schemeClr val="tx1"/>
                </a:solidFill>
              </a:rPr>
              <a:t>б) кальций</a:t>
            </a:r>
            <a:r>
              <a:rPr lang="ru-RU" sz="5000" dirty="0">
                <a:solidFill>
                  <a:schemeClr val="tx1"/>
                </a:solidFill>
              </a:rPr>
              <a:t> и </a:t>
            </a:r>
            <a:r>
              <a:rPr lang="ru-RU" sz="5000" dirty="0" smtClean="0">
                <a:solidFill>
                  <a:schemeClr val="tx1"/>
                </a:solidFill>
              </a:rPr>
              <a:t>магний</a:t>
            </a:r>
            <a:r>
              <a:rPr lang="ru-RU" sz="5000" dirty="0">
                <a:solidFill>
                  <a:schemeClr val="tx1"/>
                </a:solidFill>
              </a:rPr>
              <a:t> перед всасыванием в пищеварительном тракте должны пройти реакцию омыления с жирными кислотами жиров</a:t>
            </a:r>
            <a:r>
              <a:rPr lang="ru-RU" sz="5000" dirty="0" smtClean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5000" dirty="0">
                <a:solidFill>
                  <a:schemeClr val="tx1"/>
                </a:solidFill>
              </a:rPr>
              <a:t>в) липиды являются источниками воды в организме. При их окислении образуется воды больше, чем при окислении других пищевых веществ.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175351" cy="792088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 startAt="3"/>
            </a:pPr>
            <a:r>
              <a:rPr lang="ru-RU" sz="4800" dirty="0">
                <a:solidFill>
                  <a:srgbClr val="7030A0"/>
                </a:solidFill>
                <a:effectLst/>
                <a:latin typeface="Monotype Corsiva" panose="03010101010201010101" pitchFamily="66" charset="0"/>
              </a:rPr>
              <a:t>Участие в метаболизме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169915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7030A0"/>
              </a:buClr>
              <a:buFont typeface="+mj-lt"/>
              <a:buAutoNum type="arabicPeriod" startAt="4"/>
            </a:pPr>
            <a:r>
              <a:rPr lang="ru-RU" sz="4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Гормональная</a:t>
            </a:r>
            <a:endParaRPr lang="ru-RU" sz="48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221088"/>
            <a:ext cx="81369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а) выполняют регуляторную функцию, являясь основой стероидных гормонов;</a:t>
            </a:r>
          </a:p>
          <a:p>
            <a:pPr algn="just"/>
            <a:r>
              <a:rPr lang="ru-RU" sz="2000" dirty="0"/>
              <a:t>б) жировая ткань во время климакса </a:t>
            </a:r>
            <a:r>
              <a:rPr lang="ru-RU" sz="2000" dirty="0" err="1"/>
              <a:t>компенсаторно</a:t>
            </a:r>
            <a:r>
              <a:rPr lang="ru-RU" sz="2000" dirty="0"/>
              <a:t>  увеличивает образование  эстрогенов, что позволяет женщинам с нормальной или повышенной массой тела преодолеть этот жизненный этап более спокойно.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812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136904" cy="15121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Окисление 1 г жира даёт организму 9 ккал. Триглицериды подкожного жира являются основным энергетическим депо организма при голодании. В </a:t>
            </a:r>
            <a:r>
              <a:rPr lang="ru-RU" dirty="0" err="1"/>
              <a:t>адипоцитах</a:t>
            </a:r>
            <a:r>
              <a:rPr lang="ru-RU" dirty="0"/>
              <a:t> (клетках жировой ткани) жиры могут составлять 65-85 % всей массы. Для поперечно-полосатой мускулатуры, печени и почек жиры являются основным источником энергии.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175351" cy="1793167"/>
          </a:xfrm>
        </p:spPr>
        <p:txBody>
          <a:bodyPr/>
          <a:lstStyle/>
          <a:p>
            <a:pPr marL="1097280" indent="-914400">
              <a:buClr>
                <a:srgbClr val="7030A0"/>
              </a:buClr>
              <a:buFont typeface="+mj-lt"/>
              <a:buAutoNum type="arabicPeriod" startAt="5"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Энергетическая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153448"/>
            <a:ext cx="4824536" cy="3618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962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2892188"/>
            <a:ext cx="8496944" cy="396044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Очень большое</a:t>
            </a:r>
            <a:r>
              <a:rPr lang="ru-RU" sz="3500" dirty="0"/>
              <a:t> (более 80 г в 100 г съедобной части продуктов) – сливочное, растительное, топлёное масло, маргарин, свиной </a:t>
            </a:r>
            <a:r>
              <a:rPr lang="ru-RU" sz="3500" dirty="0" err="1"/>
              <a:t>шпиг</a:t>
            </a:r>
            <a:r>
              <a:rPr lang="ru-RU" sz="3500" dirty="0"/>
              <a:t>, кулинарные жиры.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Большое</a:t>
            </a:r>
            <a:r>
              <a:rPr lang="ru-RU" sz="3500" dirty="0"/>
              <a:t> (20-40 г в 100 г съедобной части продуктов) – сметана 20% жирности и более, сливки, колбасы </a:t>
            </a:r>
            <a:r>
              <a:rPr lang="ru-RU" sz="3500" dirty="0" err="1"/>
              <a:t>полукопчёные</a:t>
            </a:r>
            <a:r>
              <a:rPr lang="ru-RU" sz="3500" dirty="0"/>
              <a:t> и варёные, мясная свинина, утки, гуси, шпроты, пирожные, халва, шоколад.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Умеренное</a:t>
            </a:r>
            <a:r>
              <a:rPr lang="ru-RU" sz="3500" dirty="0"/>
              <a:t> (10-19 г в 100 г съедобной части продуктов) – плавленые сыры, жирный творог, сливочное мороженое, говядина, баранина, яйца, жирные куры, говяжьи сардельки, сёмга, осётр, сайра, жирная сельдь, икра рыб, авокадо.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Малое</a:t>
            </a:r>
            <a:r>
              <a:rPr lang="ru-RU" sz="3500" dirty="0"/>
              <a:t> (3-9 г в 100 г съедобной части продуктов) – молоко, жирный кефир, полужирный творог, молочное мороженое, баранина, говядина и нежирные куры, скумбрия, ставрида, нежирная сельдь, килька, горбуша, сдоба, помадные конфеты, овсяная крупа.</a:t>
            </a:r>
          </a:p>
          <a:p>
            <a:pPr algn="just"/>
            <a:r>
              <a:rPr lang="ru-RU" sz="3500" u="sng" dirty="0">
                <a:solidFill>
                  <a:srgbClr val="7030A0"/>
                </a:solidFill>
              </a:rPr>
              <a:t>Очень малое</a:t>
            </a:r>
            <a:r>
              <a:rPr lang="ru-RU" sz="3500" dirty="0"/>
              <a:t> (менее 3 г в 100 г съедобной части продуктов) – обезжиренный творог, нежирный кефир, судак, треска, хек, щука, фасоль, крупы, хлеб.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31" y="116632"/>
            <a:ext cx="3965426" cy="264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7175351" cy="1793167"/>
          </a:xfrm>
        </p:spPr>
        <p:txBody>
          <a:bodyPr/>
          <a:lstStyle/>
          <a:p>
            <a:pPr marL="182880" indent="0" algn="r">
              <a:buNone/>
            </a:pPr>
            <a:r>
              <a:rPr lang="ru-RU" sz="48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Содержание жиров в основных пищевых продуктах:</a:t>
            </a:r>
            <a:endParaRPr lang="ru-RU" sz="48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28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136904" cy="2160240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/>
              <a:t>Углеводы по праву считаются основой существования растительных и животных организмов</a:t>
            </a:r>
            <a:r>
              <a:rPr lang="ru-RU" dirty="0" smtClean="0"/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/>
              <a:t>По своему строению углеводы относятся к многоатомным спиртам, имеющим альдегидную или кетоновую группу.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углеводов в питании </a:t>
            </a:r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человека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3717032"/>
            <a:ext cx="5040560" cy="3064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8159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424936" cy="4248472"/>
          </a:xfrm>
        </p:spPr>
        <p:txBody>
          <a:bodyPr>
            <a:noAutofit/>
          </a:bodyPr>
          <a:lstStyle/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Полисахариды (сложные углеводы)</a:t>
            </a:r>
          </a:p>
          <a:p>
            <a:pPr algn="just"/>
            <a:r>
              <a:rPr lang="ru-RU" sz="1800" dirty="0"/>
              <a:t>1. </a:t>
            </a:r>
            <a:r>
              <a:rPr lang="ru-RU" sz="1800" dirty="0" err="1"/>
              <a:t>Гетерополисахариды</a:t>
            </a:r>
            <a:r>
              <a:rPr lang="ru-RU" sz="1800" dirty="0"/>
              <a:t> – состоящие из различных </a:t>
            </a:r>
            <a:r>
              <a:rPr lang="ru-RU" sz="1800" dirty="0" err="1"/>
              <a:t>моносахаров</a:t>
            </a:r>
            <a:r>
              <a:rPr lang="ru-RU" sz="1800" dirty="0"/>
              <a:t>.</a:t>
            </a:r>
          </a:p>
          <a:p>
            <a:pPr algn="just"/>
            <a:r>
              <a:rPr lang="ru-RU" sz="1800" dirty="0"/>
              <a:t>2. </a:t>
            </a:r>
            <a:r>
              <a:rPr lang="ru-RU" sz="1800" dirty="0" err="1"/>
              <a:t>Гомополисахариды</a:t>
            </a:r>
            <a:r>
              <a:rPr lang="ru-RU" sz="1800" dirty="0"/>
              <a:t> – состоящие из одинаковых </a:t>
            </a:r>
            <a:r>
              <a:rPr lang="ru-RU" sz="1800" dirty="0" err="1"/>
              <a:t>моносахаров</a:t>
            </a:r>
            <a:r>
              <a:rPr lang="ru-RU" sz="1800" dirty="0"/>
              <a:t>.</a:t>
            </a:r>
            <a:br>
              <a:rPr lang="ru-RU" sz="1800" dirty="0"/>
            </a:br>
            <a:r>
              <a:rPr lang="ru-RU" sz="1800" dirty="0"/>
              <a:t>Примером полисахаридов являются: крахмал, инулин, гликоген, пектины, клетчатка</a:t>
            </a:r>
            <a:r>
              <a:rPr lang="ru-RU" sz="1800" dirty="0" smtClean="0"/>
              <a:t>.</a:t>
            </a:r>
          </a:p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Олигосахариды</a:t>
            </a:r>
          </a:p>
          <a:p>
            <a:pPr algn="just"/>
            <a:r>
              <a:rPr lang="ru-RU" sz="1800" dirty="0"/>
              <a:t>Делятся по числу моносахаридов в молекуле на дисахариды, </a:t>
            </a:r>
            <a:r>
              <a:rPr lang="ru-RU" sz="1800" dirty="0" err="1"/>
              <a:t>трисахариды</a:t>
            </a:r>
            <a:r>
              <a:rPr lang="ru-RU" sz="1800" dirty="0"/>
              <a:t>, </a:t>
            </a:r>
            <a:r>
              <a:rPr lang="ru-RU" sz="1800" dirty="0" err="1"/>
              <a:t>тетрасахариды</a:t>
            </a:r>
            <a:r>
              <a:rPr lang="ru-RU" sz="1800" dirty="0"/>
              <a:t> и т.п.</a:t>
            </a:r>
            <a:br>
              <a:rPr lang="ru-RU" sz="1800" dirty="0"/>
            </a:br>
            <a:r>
              <a:rPr lang="ru-RU" sz="1800" dirty="0"/>
              <a:t>Примером дисахаридов служат сахароза, лактоза, мальтоза</a:t>
            </a:r>
            <a:r>
              <a:rPr lang="ru-RU" sz="1800" dirty="0" smtClean="0"/>
              <a:t>.</a:t>
            </a:r>
          </a:p>
          <a:p>
            <a:pPr marL="342900" indent="-342900" algn="just"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 </a:t>
            </a:r>
            <a:r>
              <a:rPr lang="ru-RU" sz="1800" dirty="0"/>
              <a:t>Моносахариды (простые углеводы).</a:t>
            </a:r>
          </a:p>
          <a:p>
            <a:pPr algn="just"/>
            <a:r>
              <a:rPr lang="ru-RU" sz="1800" dirty="0"/>
              <a:t>1. </a:t>
            </a:r>
            <a:r>
              <a:rPr lang="ru-RU" sz="1800" dirty="0" err="1"/>
              <a:t>Альдозы</a:t>
            </a:r>
            <a:endParaRPr lang="ru-RU" sz="1800" dirty="0"/>
          </a:p>
          <a:p>
            <a:pPr algn="just"/>
            <a:r>
              <a:rPr lang="ru-RU" sz="1800" dirty="0"/>
              <a:t>2. </a:t>
            </a:r>
            <a:r>
              <a:rPr lang="ru-RU" sz="1800" dirty="0" err="1"/>
              <a:t>Кетозы</a:t>
            </a:r>
            <a:endParaRPr lang="ru-RU" sz="1800" dirty="0"/>
          </a:p>
          <a:p>
            <a:pPr algn="just"/>
            <a:r>
              <a:rPr lang="ru-RU" sz="1800" dirty="0"/>
              <a:t>В зависимости от числа атомов углерода в молекуле </a:t>
            </a:r>
            <a:r>
              <a:rPr lang="ru-RU" sz="1800" dirty="0" err="1"/>
              <a:t>альдозы</a:t>
            </a:r>
            <a:r>
              <a:rPr lang="ru-RU" sz="1800" dirty="0"/>
              <a:t> и </a:t>
            </a:r>
            <a:r>
              <a:rPr lang="ru-RU" sz="1800" dirty="0" err="1"/>
              <a:t>кетозы</a:t>
            </a:r>
            <a:r>
              <a:rPr lang="ru-RU" sz="1800" dirty="0"/>
              <a:t> делятся на </a:t>
            </a:r>
            <a:r>
              <a:rPr lang="ru-RU" sz="1800" dirty="0" err="1"/>
              <a:t>триозы</a:t>
            </a:r>
            <a:r>
              <a:rPr lang="ru-RU" sz="1800" dirty="0"/>
              <a:t>, </a:t>
            </a:r>
            <a:r>
              <a:rPr lang="ru-RU" sz="1800" dirty="0" err="1"/>
              <a:t>тетрозы</a:t>
            </a:r>
            <a:r>
              <a:rPr lang="ru-RU" sz="1800" dirty="0"/>
              <a:t>, пентозы, гексозы и т.п.</a:t>
            </a:r>
          </a:p>
          <a:p>
            <a:pPr algn="just"/>
            <a:r>
              <a:rPr lang="ru-RU" sz="1800" dirty="0"/>
              <a:t>Моносахаридами являются глюкоза, фруктоза, галактоза.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175351" cy="1368152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У</a:t>
            </a:r>
            <a:r>
              <a:rPr lang="ru-RU" sz="4800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глеводы </a:t>
            </a:r>
            <a:r>
              <a:rPr lang="ru-RU" sz="4800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подразделяются на 3 основные группы:</a:t>
            </a:r>
            <a:endParaRPr lang="ru-RU" sz="48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4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2348880"/>
            <a:ext cx="8280920" cy="3988971"/>
          </a:xfrm>
        </p:spPr>
        <p:txBody>
          <a:bodyPr>
            <a:normAutofit lnSpcReduction="10000"/>
          </a:bodyPr>
          <a:lstStyle/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Энергетическая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Структурная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Защитная</a:t>
            </a: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Кофакторная</a:t>
            </a:r>
            <a:endParaRPr lang="ru-RU" sz="3600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err="1" smtClean="0">
                <a:latin typeface="Monotype Corsiva" panose="03010101010201010101" pitchFamily="66" charset="0"/>
              </a:rPr>
              <a:t>Гидроосмотическая</a:t>
            </a:r>
            <a:endParaRPr lang="ru-RU" sz="3600" dirty="0"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r>
              <a:rPr lang="ru-RU" sz="3600" dirty="0" smtClean="0">
                <a:latin typeface="Monotype Corsiva" panose="03010101010201010101" pitchFamily="66" charset="0"/>
              </a:rPr>
              <a:t>Пластическая</a:t>
            </a:r>
            <a:endParaRPr lang="ru-RU" sz="3600" dirty="0" smtClean="0">
              <a:solidFill>
                <a:schemeClr val="tx1"/>
              </a:solidFill>
              <a:latin typeface="Monotype Corsiva" panose="03010101010201010101" pitchFamily="66" charset="0"/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00B050"/>
              </a:buClr>
              <a:buFont typeface="+mj-lt"/>
              <a:buAutoNum type="arabicPeriod"/>
            </a:pP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1412776"/>
            <a:ext cx="501087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Биологическая роль </a:t>
            </a:r>
            <a:r>
              <a:rPr lang="ru-RU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углеводов:</a:t>
            </a:r>
            <a:endParaRPr lang="ru-RU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89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208912" cy="5241969"/>
          </a:xfrm>
        </p:spPr>
        <p:txBody>
          <a:bodyPr>
            <a:normAutofit/>
          </a:bodyPr>
          <a:lstStyle/>
          <a:p>
            <a:pPr marL="342900" indent="-342900">
              <a:lnSpc>
                <a:spcPct val="3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белков в питании человека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жиров в питании человека, жировые продукты питания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Роль углеводов в питании человека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Значение витаминов и минеральных веществ для организма человека.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-7818"/>
            <a:ext cx="8136903" cy="1152128"/>
          </a:xfrm>
        </p:spPr>
        <p:txBody>
          <a:bodyPr/>
          <a:lstStyle/>
          <a:p>
            <a:pPr marL="182880" indent="0" algn="just">
              <a:buNone/>
            </a:pPr>
            <a:endParaRPr lang="ru-RU" sz="3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29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280920" cy="129614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Углеводы, например глюкоза, способны окисляться как в аэробных так и анаэробных условиях. Окисление углеводов обеспечивает организм 60% всей легко используемой энергии.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175351" cy="1008112"/>
          </a:xfrm>
        </p:spPr>
        <p:txBody>
          <a:bodyPr/>
          <a:lstStyle/>
          <a:p>
            <a:pPr marL="1097280" indent="-914400">
              <a:buClr>
                <a:srgbClr val="00B050"/>
              </a:buClr>
              <a:buFont typeface="+mj-lt"/>
              <a:buAutoNum type="arabicPeriod"/>
            </a:pPr>
            <a:r>
              <a:rPr lang="ru-RU" sz="48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Энергетическая</a:t>
            </a:r>
            <a:endParaRPr lang="ru-RU" sz="48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492896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2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Структурная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501008"/>
            <a:ext cx="829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Примером являются </a:t>
            </a:r>
            <a:r>
              <a:rPr lang="ru-RU" sz="2000" dirty="0" err="1"/>
              <a:t>гликозаминогликаны</a:t>
            </a:r>
            <a:r>
              <a:rPr lang="ru-RU" sz="2000" dirty="0"/>
              <a:t> в составе </a:t>
            </a:r>
            <a:r>
              <a:rPr lang="ru-RU" sz="2000" dirty="0" err="1"/>
              <a:t>протеогликанов</a:t>
            </a:r>
            <a:r>
              <a:rPr lang="ru-RU" sz="2000" dirty="0"/>
              <a:t>, допустим, </a:t>
            </a:r>
            <a:r>
              <a:rPr lang="ru-RU" sz="2000" dirty="0" err="1"/>
              <a:t>хондроитинсульфат</a:t>
            </a:r>
            <a:r>
              <a:rPr lang="ru-RU" sz="2000" dirty="0"/>
              <a:t>, входящий в состав соединительной ткани.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5847" y="4516671"/>
            <a:ext cx="5112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3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marL="342900" indent="-342900">
              <a:buClr>
                <a:srgbClr val="00B050"/>
              </a:buClr>
              <a:buFont typeface="+mj-lt"/>
              <a:buAutoNum type="arabicPeriod" startAt="3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7986" y="5301208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err="1"/>
              <a:t>Гиалуроновая</a:t>
            </a:r>
            <a:r>
              <a:rPr lang="ru-RU" sz="2000" dirty="0"/>
              <a:t> кислота и другие </a:t>
            </a:r>
            <a:r>
              <a:rPr lang="ru-RU" sz="2000" dirty="0" err="1"/>
              <a:t>гликозаминогликаны</a:t>
            </a:r>
            <a:r>
              <a:rPr lang="ru-RU" sz="2000" dirty="0"/>
              <a:t> являются основным компонентом трущихся поверхностей суставов, входят в состав слизистых оболочек, находятся в сосудистой стенке.</a:t>
            </a:r>
          </a:p>
        </p:txBody>
      </p:sp>
    </p:spTree>
    <p:extLst>
      <p:ext uri="{BB962C8B-B14F-4D97-AF65-F5344CB8AC3E}">
        <p14:creationId xmlns:p14="http://schemas.microsoft.com/office/powerpoint/2010/main" xmlns="" val="341904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352928" cy="864096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Например, гепарин входит в состав </a:t>
            </a:r>
            <a:r>
              <a:rPr lang="ru-RU" sz="2000" dirty="0" err="1"/>
              <a:t>липопротеинлипазы</a:t>
            </a:r>
            <a:r>
              <a:rPr lang="ru-RU" sz="2000" dirty="0"/>
              <a:t> плазмы крови и ферментов свёртывания крови.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404665"/>
            <a:ext cx="7175351" cy="792087"/>
          </a:xfrm>
        </p:spPr>
        <p:txBody>
          <a:bodyPr/>
          <a:lstStyle/>
          <a:p>
            <a:pPr marL="1097280" indent="-914400">
              <a:buClr>
                <a:srgbClr val="00B050"/>
              </a:buClr>
              <a:buFont typeface="+mj-lt"/>
              <a:buAutoNum type="arabicPeriod" startAt="4"/>
            </a:pPr>
            <a:r>
              <a:rPr lang="ru-RU" sz="4800" dirty="0" err="1">
                <a:solidFill>
                  <a:srgbClr val="00B050"/>
                </a:solidFill>
                <a:latin typeface="Monotype Corsiva" panose="03010101010201010101" pitchFamily="66" charset="0"/>
              </a:rPr>
              <a:t>Кофакторная</a:t>
            </a: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159820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5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</a:t>
            </a:r>
            <a:r>
              <a:rPr lang="ru-RU" sz="48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Гидроосмотическая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140968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err="1"/>
              <a:t>Гетерополисахариды</a:t>
            </a:r>
            <a:r>
              <a:rPr lang="ru-RU" sz="2000" dirty="0"/>
              <a:t> обладают отрицательным зарядом и высокой гидрофильностью. Это позволяет им удерживать молекулы воды, ионы кальция, магния и натрия в межклеточном веществе, обеспечивая необходимую упругость тканей.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4581128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B050"/>
              </a:buClr>
              <a:buFont typeface="+mj-lt"/>
              <a:buAutoNum type="arabicPeriod" startAt="6"/>
            </a:pPr>
            <a:r>
              <a:rPr lang="ru-RU" sz="4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  Пластическая</a:t>
            </a:r>
            <a:endParaRPr lang="ru-RU" sz="48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marL="342900" indent="-342900">
              <a:buClr>
                <a:srgbClr val="00B050"/>
              </a:buClr>
              <a:buFont typeface="+mj-lt"/>
              <a:buAutoNum type="arabicPeriod" startAt="6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1030" y="5517232"/>
            <a:ext cx="8257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В комплексе с белками углеводы образуют гормоны, ферменты, секреты слюнных и слизистых желёз.</a:t>
            </a:r>
          </a:p>
        </p:txBody>
      </p:sp>
    </p:spTree>
    <p:extLst>
      <p:ext uri="{BB962C8B-B14F-4D97-AF65-F5344CB8AC3E}">
        <p14:creationId xmlns:p14="http://schemas.microsoft.com/office/powerpoint/2010/main" xmlns="" val="10866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688" y="-613259"/>
            <a:ext cx="9169687" cy="757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53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Значение витаминов и минеральных веществ для организма человека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227396"/>
            <a:ext cx="5832648" cy="3353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8043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1556792"/>
            <a:ext cx="8136904" cy="504056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solidFill>
                  <a:srgbClr val="FFC000"/>
                </a:solidFill>
              </a:rPr>
              <a:t>Витамины</a:t>
            </a:r>
            <a:r>
              <a:rPr lang="ru-RU" dirty="0"/>
              <a:t> — это такие вещества, которые не поставляют организму энергии, но необходимы в минимальных количествах для поддержания жизни</a:t>
            </a:r>
            <a:r>
              <a:rPr lang="ru-RU" dirty="0" smtClean="0"/>
              <a:t>.</a:t>
            </a:r>
          </a:p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Витамины </a:t>
            </a:r>
            <a:r>
              <a:rPr lang="ru-RU" dirty="0"/>
              <a:t>незаменимы, так как не синтезируются или почти не синтезируются клетками человеческого организма. Витамины входят в состав биологических катализаторов — ферментов или гормонов, являющихся мощными регуляторами обменных процессов в организме. </a:t>
            </a:r>
            <a:endParaRPr lang="ru-RU" dirty="0" smtClean="0"/>
          </a:p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dirty="0"/>
              <a:t>На основании физико-химических свойств и характера их распространения в природных продуктах витамины принято делить на водорастворимые и жирорастворимые. К первой группе принадлежит витамин С (аскорбиновая кислота) и витамины группы В, РР (фолиевая и пантотеновая кислоты, пиридоксин и др.). Ко второй группе относятся витамины A, D, E и К. </a:t>
            </a: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404665"/>
            <a:ext cx="7175351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Витамины</a:t>
            </a:r>
            <a:endParaRPr lang="ru-RU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3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280920" cy="1512168"/>
          </a:xfrm>
        </p:spPr>
        <p:txBody>
          <a:bodyPr>
            <a:normAutofit/>
          </a:bodyPr>
          <a:lstStyle/>
          <a:p>
            <a:pPr marL="342900" indent="-342900" algn="just"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sz="2000" dirty="0"/>
              <a:t>Длительное отсутствие витаминов в питании приводит к авитаминозам. Но чаще встречаются гиповитаминозы, развитие которых связано с недостатком витаминов в пище, гиповитаминозы чаще наблюдаются в зимне-весенние месяцы.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1463" y="2094206"/>
            <a:ext cx="4283968" cy="4752528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2800" b="0" dirty="0">
                <a:solidFill>
                  <a:srgbClr val="FFC000"/>
                </a:solidFill>
                <a:effectLst/>
              </a:rPr>
              <a:t>Большинство гиповитаминозов характеризуется общими признаками: </a:t>
            </a:r>
            <a:r>
              <a:rPr lang="ru-RU" sz="2000" b="0" dirty="0">
                <a:effectLst/>
              </a:rPr>
              <a:t>повышается утомляемость, наблюдается слабость, апатия, снижаются работоспособность, сопротивляемость организма. Для каждого витамина известны и специфические признаки его недостаточности. 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8623" y="2132856"/>
            <a:ext cx="4176464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9799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352928" cy="489654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rgbClr val="FFC000"/>
                </a:solidFill>
              </a:rPr>
              <a:t>Витамин В1 </a:t>
            </a:r>
            <a:r>
              <a:rPr lang="ru-RU" dirty="0"/>
              <a:t>(тиамин) содержится в основном в зерновых продуктах, отрубях. Им богаты хлеб из муки грубого помола, крупы (гречневая, овсяная, пшенная), горох, фасоль, соя, пивные дрожжи, печень, свинина, телятина. Суточная потребность взрослого человека в тиамине 2—2,5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В2</a:t>
            </a:r>
            <a:r>
              <a:rPr lang="ru-RU" dirty="0"/>
              <a:t> (рибофлавин): важнейшие пищевые источники — молоко и молочные продукты, мясо, рыба, яйца, печень, крупы (гречневая и овсяная), хлеб. Суточная потребность 2,5—3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РР </a:t>
            </a:r>
            <a:r>
              <a:rPr lang="ru-RU" dirty="0"/>
              <a:t>(никотиновая кислота) содержится в крупах, хлебе грубого помола, бобовых, печени, почках, сердце, мясе, рыбе, некоторых овощах, дрожжах, сушеных грибах. Суточная потребность 20—25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B6 </a:t>
            </a:r>
            <a:r>
              <a:rPr lang="ru-RU" dirty="0"/>
              <a:t>— </a:t>
            </a:r>
            <a:r>
              <a:rPr lang="ru-RU" dirty="0" err="1"/>
              <a:t>пиридоксаль</a:t>
            </a:r>
            <a:r>
              <a:rPr lang="ru-RU" dirty="0"/>
              <a:t>, пиридоксин, </a:t>
            </a:r>
            <a:r>
              <a:rPr lang="ru-RU" dirty="0" err="1"/>
              <a:t>пиридоксамин</a:t>
            </a:r>
            <a:r>
              <a:rPr lang="ru-RU" dirty="0"/>
              <a:t>. Основные продукты, содержащие витамин В6 — мясо, печень, кета, фасоль, крупы (гречневая, пшено), пшеничная мука, дрожжи. Суточная потребность 2—3 мг. </a:t>
            </a:r>
          </a:p>
          <a:p>
            <a:pPr algn="just"/>
            <a:r>
              <a:rPr lang="ru-RU" dirty="0">
                <a:solidFill>
                  <a:srgbClr val="FFC000"/>
                </a:solidFill>
              </a:rPr>
              <a:t>Витамин В12 </a:t>
            </a:r>
            <a:r>
              <a:rPr lang="ru-RU" dirty="0"/>
              <a:t>(</a:t>
            </a:r>
            <a:r>
              <a:rPr lang="ru-RU" dirty="0" err="1"/>
              <a:t>цианокобаламин</a:t>
            </a:r>
            <a:r>
              <a:rPr lang="ru-RU" dirty="0"/>
              <a:t>) содержится в продуктах животного происхождения (печень, мясо, некоторые сорта рыбы, сыр, творог и др.). Потребность в витамине В12 15—20мкгвсутки.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224136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Витамины группы </a:t>
            </a:r>
            <a:r>
              <a:rPr lang="en-US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B</a:t>
            </a:r>
            <a:endParaRPr lang="ru-RU" dirty="0">
              <a:solidFill>
                <a:srgbClr val="FFC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90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091752"/>
            <a:ext cx="2592288" cy="2730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815" y="5013176"/>
            <a:ext cx="4374233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799288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FFC000"/>
                </a:solidFill>
              </a:rPr>
              <a:t>Фолиевая кислота</a:t>
            </a:r>
            <a:r>
              <a:rPr lang="ru-RU" sz="2000" dirty="0"/>
              <a:t> содержится в муке грубого помола и хлебобулочных изделиях из этой муки, крупах (гречневой, овсяной, пшене), фасоли, цветной капусте, грибах, печени, твороге, сыре, икре. При тепловой обработке теряется 80—90 % исходного содержания витамина в продукте. Суточная потребность 50 мкг. 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С</a:t>
            </a:r>
            <a:r>
              <a:rPr lang="ru-RU" sz="2000" dirty="0"/>
              <a:t> (аскорбиновая кислота) содержится в основном в плодах и овощах (шиповник, черная смородина, облепиха, сладкий перец, укроп, петрушка, цветная и белокочанная капуста, апельсины, клубника, рябина, яблоки, черешня, щавель, шпинат, картофель и др.). Суточная потребность 70—120 мг. 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Важнейшие пищевые источники </a:t>
            </a:r>
            <a:r>
              <a:rPr lang="ru-RU" sz="2000" dirty="0"/>
              <a:t>— печень животных и рыб, сливочное масло, сливки, сыр, яичный желток, рыбий жир. В моркови, сладком перце, зеленом луке, петрушке, щавеле, шпинате, шиповнике, облепихе, абрикосах содержится провитамин А (b-каротин). Суточная потребность в витамине А — 1,5 мг.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728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718679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D </a:t>
            </a:r>
            <a:r>
              <a:rPr lang="ru-RU" sz="2000" dirty="0"/>
              <a:t>содержится в рыбьем жире, икре, кете, куриных яйцах и в меньшей степени в сливках, сметане. Суточная потребность у детей 2,5—10 мг. Потребность взрослых в витамине D точно не установлена. 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 Е </a:t>
            </a:r>
            <a:r>
              <a:rPr lang="ru-RU" sz="2000" dirty="0"/>
              <a:t>(токоферол). Основные пищевые источники — растительные масла (в основном нерафинированные), печень, яйца, злаковые и бобовые. Суточная потребность 29—30 мг смеси природных токоферолов.</a:t>
            </a:r>
          </a:p>
          <a:p>
            <a:pPr algn="just"/>
            <a:r>
              <a:rPr lang="ru-RU" sz="2000" dirty="0">
                <a:solidFill>
                  <a:srgbClr val="FFC000"/>
                </a:solidFill>
              </a:rPr>
              <a:t>Витамином К </a:t>
            </a:r>
            <a:r>
              <a:rPr lang="ru-RU" sz="2000" dirty="0"/>
              <a:t>особенно богаты белокочанная и цветная капуста, шпинат, тыква, томаты, свиная печень. Кроме того, он содержится в свекле, картофеле, моркови, злаковых, бобовых. Суточная потребность 0,2— 0,3 мг.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40067" y="126917"/>
            <a:ext cx="4788024" cy="3591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204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8352928" cy="4176464"/>
          </a:xfrm>
        </p:spPr>
        <p:txBody>
          <a:bodyPr>
            <a:normAutofit/>
          </a:bodyPr>
          <a:lstStyle/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Вода составляет 2/3 массы тела человека и входит в состав всех органов и тканей. </a:t>
            </a:r>
            <a:endParaRPr lang="ru-RU" sz="2400" dirty="0" smtClean="0"/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За </a:t>
            </a:r>
            <a:r>
              <a:rPr lang="ru-RU" sz="2400" dirty="0"/>
              <a:t>сутки человек получает в среднем 2,5 л воды, из них 1,5 л в виде жидкости и 1 л — из плотных пищевых продуктов. </a:t>
            </a:r>
            <a:endParaRPr lang="ru-RU" sz="2400" dirty="0" smtClean="0"/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Минеральные </a:t>
            </a:r>
            <a:r>
              <a:rPr lang="ru-RU" sz="2400" dirty="0"/>
              <a:t>вещества необходимы для клеточной жизнедеятельности и </a:t>
            </a:r>
            <a:r>
              <a:rPr lang="ru-RU" sz="2400" dirty="0" smtClean="0"/>
              <a:t>метаболизма.</a:t>
            </a:r>
          </a:p>
          <a:p>
            <a:pPr marL="342900" indent="-342900" algn="just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Важнейшие </a:t>
            </a:r>
            <a:r>
              <a:rPr lang="ru-RU" sz="2400" dirty="0"/>
              <a:t>пищевые источники — молоко, творог, сыр, яйца, печень, рыба, бобовые, гречневая крупа.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332657"/>
            <a:ext cx="7175351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Вода и минеральные вещества</a:t>
            </a:r>
            <a:endParaRPr lang="ru-RU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828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Роль белков в питании человека</a:t>
            </a:r>
            <a:endParaRPr lang="ru-RU" sz="40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200800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Белки составляют 15-20% массы тела Человека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Суточная потребность в белке составляет  в среднем 90-100 г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Если быть особенно точным, то по нормам </a:t>
            </a:r>
            <a:r>
              <a:rPr lang="ru-RU" dirty="0" smtClean="0"/>
              <a:t>питания, </a:t>
            </a:r>
            <a:r>
              <a:rPr lang="ru-RU" dirty="0"/>
              <a:t>для не занятых физическим трудом и спортом здоровых мужчин и женщин в возрасте 18-30 лет потребность в белке составляет 0,75-1 г белка в сутки на 1 кг нормальной для данного человека массы тела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Животные белки должны составлять около половины от общего количества белка у взрослых людей и около 60% - у детей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Потребность в белке детей до 1 года составляет 2,2 – 2,9 г/кг.</a:t>
            </a:r>
          </a:p>
        </p:txBody>
      </p:sp>
    </p:spTree>
    <p:extLst>
      <p:ext uri="{BB962C8B-B14F-4D97-AF65-F5344CB8AC3E}">
        <p14:creationId xmlns:p14="http://schemas.microsoft.com/office/powerpoint/2010/main" xmlns="" val="2577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7649" y="2708920"/>
            <a:ext cx="5502400" cy="3741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11560" y="649768"/>
            <a:ext cx="75608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B0F0"/>
                </a:solidFill>
              </a:rPr>
              <a:t>Натрия хлорид</a:t>
            </a:r>
            <a:r>
              <a:rPr lang="ru-RU" sz="2000" dirty="0"/>
              <a:t> требуется организму в количестве 10—15 г в сутки. Содержится в хлебе, сыре, сливочном масле, яйцах, пшене, моркови, свекле и других продуктах. В жаркую погоду, при усиленной работе, спортивных нагрузках суточная потребность возрастает до 20 г. Избыточное количество натрия хлорида способствует задержке жидкости в организме и возникновению отечности. </a:t>
            </a:r>
          </a:p>
        </p:txBody>
      </p:sp>
    </p:spTree>
    <p:extLst>
      <p:ext uri="{BB962C8B-B14F-4D97-AF65-F5344CB8AC3E}">
        <p14:creationId xmlns:p14="http://schemas.microsoft.com/office/powerpoint/2010/main" xmlns="" val="408375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4260" y="260648"/>
            <a:ext cx="814219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B0F0"/>
                </a:solidFill>
              </a:rPr>
              <a:t>Соли калия </a:t>
            </a:r>
            <a:r>
              <a:rPr lang="ru-RU" sz="2000" dirty="0"/>
              <a:t>содержатся в кураге, изюме, кожуре молодого картофеля, рыбе, отрубях, бобовых.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Соли кальция </a:t>
            </a:r>
            <a:r>
              <a:rPr lang="ru-RU" sz="2000" dirty="0"/>
              <a:t>организм получает из молока, творога, сметаны, зернобобовых (горох, фасоль, бобы).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Фосфор</a:t>
            </a:r>
            <a:r>
              <a:rPr lang="ru-RU" sz="2000" dirty="0"/>
              <a:t> содержится в молочных продуктах, мясе, рыбе, зернобобовых. Недостатка фосфора в организме практически не встречается. </a:t>
            </a:r>
          </a:p>
          <a:p>
            <a:pPr algn="just"/>
            <a:r>
              <a:rPr lang="ru-RU" sz="2000" dirty="0"/>
              <a:t>Потребность организма в </a:t>
            </a:r>
            <a:r>
              <a:rPr lang="ru-RU" sz="2000" dirty="0">
                <a:solidFill>
                  <a:srgbClr val="00B0F0"/>
                </a:solidFill>
              </a:rPr>
              <a:t>магнии</a:t>
            </a:r>
            <a:r>
              <a:rPr lang="ru-RU" sz="2000" dirty="0"/>
              <a:t> обеспечивается с помощью растительных продуктов. </a:t>
            </a:r>
          </a:p>
          <a:p>
            <a:pPr algn="just"/>
            <a:r>
              <a:rPr lang="ru-RU" sz="2000" dirty="0">
                <a:solidFill>
                  <a:srgbClr val="00B0F0"/>
                </a:solidFill>
              </a:rPr>
              <a:t>Железо</a:t>
            </a:r>
            <a:r>
              <a:rPr lang="ru-RU" sz="2000" dirty="0"/>
              <a:t> в наибольшем количестве содержится в печени, кровяных колбасах, мясе, зернобобовых, гречневой крупе, пшене и др. Суточная потребность в железе у мужчин 10 мг, у женщин — 12—15 мг.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690" y="3626910"/>
            <a:ext cx="4288904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773" y="3645024"/>
            <a:ext cx="4762741" cy="317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392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584" y="2132857"/>
            <a:ext cx="7200800" cy="3801808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Структурная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Гормональная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Ферментативная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Рецепторная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Транспортная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Резервная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Сократительная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Защитная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548681"/>
            <a:ext cx="7175351" cy="1224136"/>
          </a:xfrm>
        </p:spPr>
        <p:txBody>
          <a:bodyPr/>
          <a:lstStyle/>
          <a:p>
            <a:pPr marL="182880" indent="0">
              <a:buNone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Биологическая функция белка заключается в следующем: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060848"/>
            <a:ext cx="4408512" cy="44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0829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8352928" cy="2376264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а) белки формируют основное вещество соединительной ткани – коллаген, эластин, кератин и </a:t>
            </a:r>
            <a:r>
              <a:rPr lang="ru-RU" sz="2000" dirty="0" err="1"/>
              <a:t>протеогликаны</a:t>
            </a:r>
            <a:r>
              <a:rPr lang="ru-RU" sz="2000" dirty="0"/>
              <a:t>;</a:t>
            </a:r>
          </a:p>
          <a:p>
            <a:pPr algn="just"/>
            <a:r>
              <a:rPr lang="ru-RU" sz="2000" dirty="0"/>
              <a:t>б) непосредственно участвуют в построении мембран и скелета клетки: </a:t>
            </a:r>
            <a:r>
              <a:rPr lang="ru-RU" sz="2000" dirty="0" err="1"/>
              <a:t>спектрин</a:t>
            </a:r>
            <a:r>
              <a:rPr lang="ru-RU" sz="2000" dirty="0"/>
              <a:t> – основной белок </a:t>
            </a:r>
            <a:r>
              <a:rPr lang="ru-RU" sz="2000" dirty="0" err="1"/>
              <a:t>цитоскелета</a:t>
            </a:r>
            <a:r>
              <a:rPr lang="ru-RU" sz="2000" dirty="0"/>
              <a:t> эритроцитов, </a:t>
            </a:r>
            <a:r>
              <a:rPr lang="ru-RU" sz="2000" dirty="0" err="1"/>
              <a:t>гликофорин</a:t>
            </a:r>
            <a:r>
              <a:rPr lang="ru-RU" sz="2000" dirty="0"/>
              <a:t> – фиксирует </a:t>
            </a:r>
            <a:r>
              <a:rPr lang="ru-RU" sz="2000" dirty="0" err="1"/>
              <a:t>спектрин</a:t>
            </a:r>
            <a:r>
              <a:rPr lang="ru-RU" sz="2000" dirty="0"/>
              <a:t> на поверхности;</a:t>
            </a:r>
          </a:p>
          <a:p>
            <a:pPr algn="just"/>
            <a:r>
              <a:rPr lang="ru-RU" sz="2000" dirty="0"/>
              <a:t>в) участвуют в создании органелл – рибосом.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5" y="332657"/>
            <a:ext cx="6984776" cy="864096"/>
          </a:xfrm>
        </p:spPr>
        <p:txBody>
          <a:bodyPr/>
          <a:lstStyle/>
          <a:p>
            <a:pPr marL="1097280" indent="-914400">
              <a:buFont typeface="+mj-lt"/>
              <a:buAutoNum type="arabicPeriod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Структурная</a:t>
            </a:r>
            <a:b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460" y="3356992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rabicPeriod" startAt="2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Гормональная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038" y="4161274"/>
            <a:ext cx="877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Часть гормонов являются белками, например, инсулин, глюкагон.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5755" y="4653136"/>
            <a:ext cx="73324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3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Ферментативная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7492" y="5589240"/>
            <a:ext cx="84049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Ферменты являются белками и участвуют в реакциях обмена веществ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529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5754" y="1268760"/>
            <a:ext cx="8608734" cy="88211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Белки принимают участие  в избирательном связывании гормонов, биологически активных веществ и медиаторов на поверхности или внутри клетки.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404665"/>
            <a:ext cx="7175351" cy="864095"/>
          </a:xfrm>
        </p:spPr>
        <p:txBody>
          <a:bodyPr/>
          <a:lstStyle/>
          <a:p>
            <a:pPr marL="1097280" indent="-914400">
              <a:buFont typeface="+mj-lt"/>
              <a:buAutoNum type="arabicPeriod" startAt="4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Рецепторная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13285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5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Транспортная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963853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Белки участвуют в переносе веществ в крови. Например, липопротеины осуществляют перенос жира, гемоглобин - транспорт кислорода, </a:t>
            </a:r>
            <a:r>
              <a:rPr lang="ru-RU" sz="2000" dirty="0" err="1"/>
              <a:t>трансферрин</a:t>
            </a:r>
            <a:r>
              <a:rPr lang="ru-RU" sz="2000" dirty="0"/>
              <a:t> – транспорт железа.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422108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6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Резервная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091301"/>
            <a:ext cx="8568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У человека депо белка в организме нет. Для обеспечения энергией организм  в первую очередь использует  углеводы и жиры, а белок бережёт для других целей. При длительном голодании используются белки мышц, печени, эпителиальных тканей и лимфоидных органов. Окисление 1 г белка даёт примерно 4 ккал или 16,7 кДж.</a:t>
            </a:r>
          </a:p>
        </p:txBody>
      </p:sp>
    </p:spTree>
    <p:extLst>
      <p:ext uri="{BB962C8B-B14F-4D97-AF65-F5344CB8AC3E}">
        <p14:creationId xmlns:p14="http://schemas.microsoft.com/office/powerpoint/2010/main" xmlns="" val="32422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496944" cy="1800200"/>
          </a:xfrm>
        </p:spPr>
        <p:txBody>
          <a:bodyPr>
            <a:normAutofit/>
          </a:bodyPr>
          <a:lstStyle/>
          <a:p>
            <a:pPr algn="just"/>
            <a:r>
              <a:rPr lang="ru-RU" sz="2000" dirty="0"/>
              <a:t>Ряд внутриклеточных белков предназначен для изменения формы клетки, движения самой клетки или её органелл, например, белки актин, миозин, </a:t>
            </a:r>
            <a:r>
              <a:rPr lang="ru-RU" sz="2000" dirty="0" err="1"/>
              <a:t>тубулин</a:t>
            </a:r>
            <a:r>
              <a:rPr lang="ru-RU" sz="20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175351" cy="1080120"/>
          </a:xfrm>
        </p:spPr>
        <p:txBody>
          <a:bodyPr/>
          <a:lstStyle/>
          <a:p>
            <a:pPr marL="1097280" indent="-914400">
              <a:buFont typeface="+mj-lt"/>
              <a:buAutoNum type="arabicPeriod" startAt="7"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Сократительная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2667" y="3157517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6">
                  <a:lumMod val="75000"/>
                </a:schemeClr>
              </a:buClr>
              <a:buFont typeface="+mj-lt"/>
              <a:buAutoNum type="arabicPeriod" startAt="8"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   Защитная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43711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Белки крови иммуноглобулины обладают защитной функцией при инфекциях, при повреждении тканей помогают белки свёртывающей системы крови, а механическую защиту и поддержку клеток осуществляют </a:t>
            </a:r>
            <a:r>
              <a:rPr lang="ru-RU" sz="2000" dirty="0" err="1"/>
              <a:t>протеогликаны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6220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691680" y="5589240"/>
            <a:ext cx="5637010" cy="8821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18" y="3571876"/>
            <a:ext cx="5643602" cy="3294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8256" y="0"/>
            <a:ext cx="9162256" cy="4941168"/>
          </a:xfrm>
        </p:spPr>
        <p:txBody>
          <a:bodyPr/>
          <a:lstStyle/>
          <a:p>
            <a:pPr marL="182880" indent="0" algn="just">
              <a:buNone/>
            </a:pP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Отметим, что качество пищевого белка определяется его биологической ценностью и усвояемостью. Биологическая ценность зависит от содержания и соотношения входящих в состав белков незаменимых аминокислот - триптофана, лейцина, изолейцина, </a:t>
            </a:r>
            <a:r>
              <a:rPr lang="ru-RU" sz="1900" b="0" dirty="0" err="1">
                <a:solidFill>
                  <a:schemeClr val="tx1"/>
                </a:solidFill>
                <a:effectLst/>
                <a:latin typeface="+mn-lt"/>
              </a:rPr>
              <a:t>валина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, </a:t>
            </a:r>
            <a:r>
              <a:rPr lang="ru-RU" sz="1900" b="0" dirty="0" err="1">
                <a:solidFill>
                  <a:schemeClr val="tx1"/>
                </a:solidFill>
                <a:effectLst/>
                <a:latin typeface="+mn-lt"/>
              </a:rPr>
              <a:t>треонина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, лизина, метионина, </a:t>
            </a:r>
            <a:r>
              <a:rPr lang="ru-RU" sz="1900" b="0" dirty="0" err="1">
                <a:solidFill>
                  <a:schemeClr val="tx1"/>
                </a:solidFill>
                <a:effectLst/>
                <a:latin typeface="+mn-lt"/>
              </a:rPr>
              <a:t>фенилаланина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. Наибольшей биологической ценностью обладают белки животного происхождения – яиц, мяса, молока, рыбы. Белки растительных продуктов менее ценны, так как являются дефицитными по одной или нескольким аминокислотам. Например, белки злаковых культур содержат недостаточное количество лизина и </a:t>
            </a:r>
            <a:r>
              <a:rPr lang="ru-RU" sz="1900" b="0" dirty="0" err="1">
                <a:solidFill>
                  <a:schemeClr val="tx1"/>
                </a:solidFill>
                <a:effectLst/>
                <a:latin typeface="+mn-lt"/>
              </a:rPr>
              <a:t>треонина</a:t>
            </a:r>
            <a:r>
              <a:rPr lang="ru-RU" sz="1900" b="0" dirty="0">
                <a:solidFill>
                  <a:schemeClr val="tx1"/>
                </a:solidFill>
                <a:effectLst/>
                <a:latin typeface="+mn-lt"/>
              </a:rPr>
              <a:t>, а белки картофеля и бобовых – метионина и цистеина. Среди растительных продуктов  высоким содержанием незаменимых аминокислот отличаются соя, фасоль и горох. Достаточно близко приближаются по своему аминокислотному составу к полноценным белки гречневой и овсяной круп.</a:t>
            </a:r>
            <a:endParaRPr lang="ru-RU" sz="19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11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1004" y="0"/>
            <a:ext cx="9226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81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277</TotalTime>
  <Words>1283</Words>
  <Application>Microsoft Office PowerPoint</Application>
  <PresentationFormat>Экран (4:3)</PresentationFormat>
  <Paragraphs>141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Значение пищевых веществ в обеспечении жизнедеятельности человека</vt:lpstr>
      <vt:lpstr>Слайд 2</vt:lpstr>
      <vt:lpstr>Роль белков в питании человека</vt:lpstr>
      <vt:lpstr>Биологическая функция белка заключается в следующем:</vt:lpstr>
      <vt:lpstr>Структурная </vt:lpstr>
      <vt:lpstr>Рецепторная</vt:lpstr>
      <vt:lpstr>Сократительная</vt:lpstr>
      <vt:lpstr>Отметим, что качество пищевого белка определяется его биологической ценностью и усвояемостью. Биологическая ценность зависит от содержания и соотношения входящих в состав белков незаменимых аминокислот - триптофана, лейцина, изолейцина, валина, треонина, лизина, метионина, фенилаланина. Наибольшей биологической ценностью обладают белки животного происхождения – яиц, мяса, молока, рыбы. Белки растительных продуктов менее ценны, так как являются дефицитными по одной или нескольким аминокислотам. Например, белки злаковых культур содержат недостаточное количество лизина и треонина, а белки картофеля и бобовых – метионина и цистеина. Среди растительных продуктов  высоким содержанием незаменимых аминокислот отличаются соя, фасоль и горох. Достаточно близко приближаются по своему аминокислотному составу к полноценным белки гречневой и овсяной круп.</vt:lpstr>
      <vt:lpstr>Слайд 9</vt:lpstr>
      <vt:lpstr>Роль жиров в питании человека, жировые продукты питания</vt:lpstr>
      <vt:lpstr>Жирные кислоты делятся на три вида:</vt:lpstr>
      <vt:lpstr>Биологическая функция жиров (липидов):</vt:lpstr>
      <vt:lpstr>Строительная</vt:lpstr>
      <vt:lpstr>Участие в метаболизме</vt:lpstr>
      <vt:lpstr>Энергетическая</vt:lpstr>
      <vt:lpstr>Содержание жиров в основных пищевых продуктах:</vt:lpstr>
      <vt:lpstr>Роль углеводов в питании человека</vt:lpstr>
      <vt:lpstr>Углеводы подразделяются на 3 основные группы:</vt:lpstr>
      <vt:lpstr>Биологическая роль углеводов:</vt:lpstr>
      <vt:lpstr>Энергетическая</vt:lpstr>
      <vt:lpstr>Кофакторная </vt:lpstr>
      <vt:lpstr>Слайд 22</vt:lpstr>
      <vt:lpstr>Значение витаминов и минеральных веществ для организма человека</vt:lpstr>
      <vt:lpstr>Витамины</vt:lpstr>
      <vt:lpstr>Большинство гиповитаминозов характеризуется общими признаками: повышается утомляемость, наблюдается слабость, апатия, снижаются работоспособность, сопротивляемость организма. Для каждого витамина известны и специфические признаки его недостаточности. </vt:lpstr>
      <vt:lpstr>Витамины группы B</vt:lpstr>
      <vt:lpstr>Слайд 27</vt:lpstr>
      <vt:lpstr>Слайд 28</vt:lpstr>
      <vt:lpstr>Вода и минеральные вещества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пищевых веществ в обеспечении жизнедеятельности человека</dc:title>
  <dc:creator>Alina</dc:creator>
  <cp:lastModifiedBy>aebondarenko</cp:lastModifiedBy>
  <cp:revision>27</cp:revision>
  <dcterms:created xsi:type="dcterms:W3CDTF">2018-01-02T08:46:55Z</dcterms:created>
  <dcterms:modified xsi:type="dcterms:W3CDTF">2018-11-19T06:09:57Z</dcterms:modified>
</cp:coreProperties>
</file>